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8" r:id="rId7"/>
    <p:sldId id="261" r:id="rId8"/>
    <p:sldId id="267" r:id="rId9"/>
    <p:sldId id="263" r:id="rId10"/>
    <p:sldId id="264" r:id="rId11"/>
    <p:sldId id="265"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2E3161-6A60-49E2-9B7F-BDF8C78EF1AA}" v="2" dt="2022-07-13T09:17:33.3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snapToObjects="1">
      <p:cViewPr varScale="1">
        <p:scale>
          <a:sx n="121" d="100"/>
          <a:sy n="121" d="100"/>
        </p:scale>
        <p:origin x="7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Robinson" userId="eda7b900e2ec3f5e" providerId="LiveId" clId="{662E3161-6A60-49E2-9B7F-BDF8C78EF1AA}"/>
    <pc:docChg chg="modSld">
      <pc:chgData name="John Robinson" userId="eda7b900e2ec3f5e" providerId="LiveId" clId="{662E3161-6A60-49E2-9B7F-BDF8C78EF1AA}" dt="2022-07-13T09:17:43.278" v="53" actId="14100"/>
      <pc:docMkLst>
        <pc:docMk/>
      </pc:docMkLst>
      <pc:sldChg chg="modSp mod">
        <pc:chgData name="John Robinson" userId="eda7b900e2ec3f5e" providerId="LiveId" clId="{662E3161-6A60-49E2-9B7F-BDF8C78EF1AA}" dt="2022-07-13T09:15:58.481" v="43" actId="20577"/>
        <pc:sldMkLst>
          <pc:docMk/>
          <pc:sldMk cId="2525027084" sldId="256"/>
        </pc:sldMkLst>
        <pc:spChg chg="mod">
          <ac:chgData name="John Robinson" userId="eda7b900e2ec3f5e" providerId="LiveId" clId="{662E3161-6A60-49E2-9B7F-BDF8C78EF1AA}" dt="2022-07-13T09:15:58.481" v="43" actId="20577"/>
          <ac:spMkLst>
            <pc:docMk/>
            <pc:sldMk cId="2525027084" sldId="256"/>
            <ac:spMk id="3" creationId="{1F3D925B-F759-734C-BC63-4003488F1797}"/>
          </ac:spMkLst>
        </pc:spChg>
      </pc:sldChg>
      <pc:sldChg chg="modSp mod">
        <pc:chgData name="John Robinson" userId="eda7b900e2ec3f5e" providerId="LiveId" clId="{662E3161-6A60-49E2-9B7F-BDF8C78EF1AA}" dt="2022-07-13T09:15:29.361" v="1" actId="20577"/>
        <pc:sldMkLst>
          <pc:docMk/>
          <pc:sldMk cId="1306415514" sldId="257"/>
        </pc:sldMkLst>
        <pc:spChg chg="mod">
          <ac:chgData name="John Robinson" userId="eda7b900e2ec3f5e" providerId="LiveId" clId="{662E3161-6A60-49E2-9B7F-BDF8C78EF1AA}" dt="2022-07-13T09:15:29.361" v="1" actId="20577"/>
          <ac:spMkLst>
            <pc:docMk/>
            <pc:sldMk cId="1306415514" sldId="257"/>
            <ac:spMk id="2" creationId="{4F6EA8F3-45E9-BA49-8A9D-469DF2CBA361}"/>
          </ac:spMkLst>
        </pc:spChg>
      </pc:sldChg>
      <pc:sldChg chg="addSp delSp modSp mod">
        <pc:chgData name="John Robinson" userId="eda7b900e2ec3f5e" providerId="LiveId" clId="{662E3161-6A60-49E2-9B7F-BDF8C78EF1AA}" dt="2022-07-13T09:17:43.278" v="53" actId="14100"/>
        <pc:sldMkLst>
          <pc:docMk/>
          <pc:sldMk cId="657602332" sldId="267"/>
        </pc:sldMkLst>
        <pc:spChg chg="mod">
          <ac:chgData name="John Robinson" userId="eda7b900e2ec3f5e" providerId="LiveId" clId="{662E3161-6A60-49E2-9B7F-BDF8C78EF1AA}" dt="2022-07-13T09:17:00.345" v="47" actId="5793"/>
          <ac:spMkLst>
            <pc:docMk/>
            <pc:sldMk cId="657602332" sldId="267"/>
            <ac:spMk id="3" creationId="{E2074BD4-6947-7000-2EF7-FCCDBEF7B77D}"/>
          </ac:spMkLst>
        </pc:spChg>
        <pc:spChg chg="add del mod">
          <ac:chgData name="John Robinson" userId="eda7b900e2ec3f5e" providerId="LiveId" clId="{662E3161-6A60-49E2-9B7F-BDF8C78EF1AA}" dt="2022-07-13T09:17:04.182" v="49"/>
          <ac:spMkLst>
            <pc:docMk/>
            <pc:sldMk cId="657602332" sldId="267"/>
            <ac:spMk id="6" creationId="{6DD71DB1-17EB-5061-7A50-155470AA49F3}"/>
          </ac:spMkLst>
        </pc:spChg>
        <pc:spChg chg="add mod">
          <ac:chgData name="John Robinson" userId="eda7b900e2ec3f5e" providerId="LiveId" clId="{662E3161-6A60-49E2-9B7F-BDF8C78EF1AA}" dt="2022-07-13T09:17:43.278" v="53" actId="14100"/>
          <ac:spMkLst>
            <pc:docMk/>
            <pc:sldMk cId="657602332" sldId="267"/>
            <ac:spMk id="7" creationId="{F738D6B5-5855-55B7-EBC9-82A547D457B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0E910-0833-EE42-9347-05ED28E93DD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9B05AD4-59F8-5F40-8CE0-77529DADEB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E4A900FB-5741-1D48-BA73-4A264405AB98}"/>
              </a:ext>
            </a:extLst>
          </p:cNvPr>
          <p:cNvSpPr>
            <a:spLocks noGrp="1"/>
          </p:cNvSpPr>
          <p:nvPr>
            <p:ph type="dt" sz="half" idx="10"/>
          </p:nvPr>
        </p:nvSpPr>
        <p:spPr/>
        <p:txBody>
          <a:bodyPr/>
          <a:lstStyle/>
          <a:p>
            <a:fld id="{D83708F4-9ED1-FC47-84B7-1E6BD7A47D72}" type="datetimeFigureOut">
              <a:rPr lang="en-US" smtClean="0"/>
              <a:t>7/14/22</a:t>
            </a:fld>
            <a:endParaRPr lang="en-US"/>
          </a:p>
        </p:txBody>
      </p:sp>
      <p:sp>
        <p:nvSpPr>
          <p:cNvPr id="5" name="Footer Placeholder 4">
            <a:extLst>
              <a:ext uri="{FF2B5EF4-FFF2-40B4-BE49-F238E27FC236}">
                <a16:creationId xmlns:a16="http://schemas.microsoft.com/office/drawing/2014/main" id="{BA671D7A-FF98-F645-8D8B-FEE26E7422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25DEEA-13A0-F84C-AC09-15A689BA6A8E}"/>
              </a:ext>
            </a:extLst>
          </p:cNvPr>
          <p:cNvSpPr>
            <a:spLocks noGrp="1"/>
          </p:cNvSpPr>
          <p:nvPr>
            <p:ph type="sldNum" sz="quarter" idx="12"/>
          </p:nvPr>
        </p:nvSpPr>
        <p:spPr/>
        <p:txBody>
          <a:bodyPr/>
          <a:lstStyle/>
          <a:p>
            <a:fld id="{D9B95298-2EA9-3C46-B459-5905D297970B}" type="slidenum">
              <a:rPr lang="en-US" smtClean="0"/>
              <a:t>‹#›</a:t>
            </a:fld>
            <a:endParaRPr lang="en-US"/>
          </a:p>
        </p:txBody>
      </p:sp>
    </p:spTree>
    <p:extLst>
      <p:ext uri="{BB962C8B-B14F-4D97-AF65-F5344CB8AC3E}">
        <p14:creationId xmlns:p14="http://schemas.microsoft.com/office/powerpoint/2010/main" val="628199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6AB7D-0948-0C4C-8AF3-73A63088700B}"/>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BD32BA5-6364-524A-AAB3-8BF896F7BE2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9C00DED-4E72-2747-AF73-FC93280CE4F7}"/>
              </a:ext>
            </a:extLst>
          </p:cNvPr>
          <p:cNvSpPr>
            <a:spLocks noGrp="1"/>
          </p:cNvSpPr>
          <p:nvPr>
            <p:ph type="dt" sz="half" idx="10"/>
          </p:nvPr>
        </p:nvSpPr>
        <p:spPr/>
        <p:txBody>
          <a:bodyPr/>
          <a:lstStyle/>
          <a:p>
            <a:fld id="{D83708F4-9ED1-FC47-84B7-1E6BD7A47D72}" type="datetimeFigureOut">
              <a:rPr lang="en-US" smtClean="0"/>
              <a:t>7/14/22</a:t>
            </a:fld>
            <a:endParaRPr lang="en-US"/>
          </a:p>
        </p:txBody>
      </p:sp>
      <p:sp>
        <p:nvSpPr>
          <p:cNvPr id="5" name="Footer Placeholder 4">
            <a:extLst>
              <a:ext uri="{FF2B5EF4-FFF2-40B4-BE49-F238E27FC236}">
                <a16:creationId xmlns:a16="http://schemas.microsoft.com/office/drawing/2014/main" id="{CE1E1A26-8DD5-7C44-BA89-5FE9BFB0E2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7170C2-16A0-B048-85F2-4C5957B87688}"/>
              </a:ext>
            </a:extLst>
          </p:cNvPr>
          <p:cNvSpPr>
            <a:spLocks noGrp="1"/>
          </p:cNvSpPr>
          <p:nvPr>
            <p:ph type="sldNum" sz="quarter" idx="12"/>
          </p:nvPr>
        </p:nvSpPr>
        <p:spPr/>
        <p:txBody>
          <a:bodyPr/>
          <a:lstStyle/>
          <a:p>
            <a:fld id="{D9B95298-2EA9-3C46-B459-5905D297970B}" type="slidenum">
              <a:rPr lang="en-US" smtClean="0"/>
              <a:t>‹#›</a:t>
            </a:fld>
            <a:endParaRPr lang="en-US"/>
          </a:p>
        </p:txBody>
      </p:sp>
    </p:spTree>
    <p:extLst>
      <p:ext uri="{BB962C8B-B14F-4D97-AF65-F5344CB8AC3E}">
        <p14:creationId xmlns:p14="http://schemas.microsoft.com/office/powerpoint/2010/main" val="753590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1904DC-3045-B24D-AE5F-F4FF97F0ED9B}"/>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E130BF3-2F7E-8C46-9559-557D58987BB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80030FA-4FBA-B34B-9360-2FCD038AF361}"/>
              </a:ext>
            </a:extLst>
          </p:cNvPr>
          <p:cNvSpPr>
            <a:spLocks noGrp="1"/>
          </p:cNvSpPr>
          <p:nvPr>
            <p:ph type="dt" sz="half" idx="10"/>
          </p:nvPr>
        </p:nvSpPr>
        <p:spPr/>
        <p:txBody>
          <a:bodyPr/>
          <a:lstStyle/>
          <a:p>
            <a:fld id="{D83708F4-9ED1-FC47-84B7-1E6BD7A47D72}" type="datetimeFigureOut">
              <a:rPr lang="en-US" smtClean="0"/>
              <a:t>7/14/22</a:t>
            </a:fld>
            <a:endParaRPr lang="en-US"/>
          </a:p>
        </p:txBody>
      </p:sp>
      <p:sp>
        <p:nvSpPr>
          <p:cNvPr id="5" name="Footer Placeholder 4">
            <a:extLst>
              <a:ext uri="{FF2B5EF4-FFF2-40B4-BE49-F238E27FC236}">
                <a16:creationId xmlns:a16="http://schemas.microsoft.com/office/drawing/2014/main" id="{A408A8C6-1027-C747-BEB0-7147F1F146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FA7160-0ADD-A545-ACA5-17AC6EB495D5}"/>
              </a:ext>
            </a:extLst>
          </p:cNvPr>
          <p:cNvSpPr>
            <a:spLocks noGrp="1"/>
          </p:cNvSpPr>
          <p:nvPr>
            <p:ph type="sldNum" sz="quarter" idx="12"/>
          </p:nvPr>
        </p:nvSpPr>
        <p:spPr/>
        <p:txBody>
          <a:bodyPr/>
          <a:lstStyle/>
          <a:p>
            <a:fld id="{D9B95298-2EA9-3C46-B459-5905D297970B}" type="slidenum">
              <a:rPr lang="en-US" smtClean="0"/>
              <a:t>‹#›</a:t>
            </a:fld>
            <a:endParaRPr lang="en-US"/>
          </a:p>
        </p:txBody>
      </p:sp>
    </p:spTree>
    <p:extLst>
      <p:ext uri="{BB962C8B-B14F-4D97-AF65-F5344CB8AC3E}">
        <p14:creationId xmlns:p14="http://schemas.microsoft.com/office/powerpoint/2010/main" val="1134013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CB83B-32B8-6643-B5D2-787B9A1D254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6BFE14B-D5E6-824D-880C-5BBAFA6E910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899D266-B24C-8C4D-9DA5-785C84EA2CDD}"/>
              </a:ext>
            </a:extLst>
          </p:cNvPr>
          <p:cNvSpPr>
            <a:spLocks noGrp="1"/>
          </p:cNvSpPr>
          <p:nvPr>
            <p:ph type="dt" sz="half" idx="10"/>
          </p:nvPr>
        </p:nvSpPr>
        <p:spPr/>
        <p:txBody>
          <a:bodyPr/>
          <a:lstStyle/>
          <a:p>
            <a:fld id="{D83708F4-9ED1-FC47-84B7-1E6BD7A47D72}" type="datetimeFigureOut">
              <a:rPr lang="en-US" smtClean="0"/>
              <a:t>7/14/22</a:t>
            </a:fld>
            <a:endParaRPr lang="en-US"/>
          </a:p>
        </p:txBody>
      </p:sp>
      <p:sp>
        <p:nvSpPr>
          <p:cNvPr id="5" name="Footer Placeholder 4">
            <a:extLst>
              <a:ext uri="{FF2B5EF4-FFF2-40B4-BE49-F238E27FC236}">
                <a16:creationId xmlns:a16="http://schemas.microsoft.com/office/drawing/2014/main" id="{4A705796-C4C6-0649-9EEB-3CF8071028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FC335C-09DA-7D49-B63C-17771794E338}"/>
              </a:ext>
            </a:extLst>
          </p:cNvPr>
          <p:cNvSpPr>
            <a:spLocks noGrp="1"/>
          </p:cNvSpPr>
          <p:nvPr>
            <p:ph type="sldNum" sz="quarter" idx="12"/>
          </p:nvPr>
        </p:nvSpPr>
        <p:spPr/>
        <p:txBody>
          <a:bodyPr/>
          <a:lstStyle/>
          <a:p>
            <a:fld id="{D9B95298-2EA9-3C46-B459-5905D297970B}" type="slidenum">
              <a:rPr lang="en-US" smtClean="0"/>
              <a:t>‹#›</a:t>
            </a:fld>
            <a:endParaRPr lang="en-US"/>
          </a:p>
        </p:txBody>
      </p:sp>
    </p:spTree>
    <p:extLst>
      <p:ext uri="{BB962C8B-B14F-4D97-AF65-F5344CB8AC3E}">
        <p14:creationId xmlns:p14="http://schemas.microsoft.com/office/powerpoint/2010/main" val="166184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2EFF1-C8BF-C44B-8A04-759BD13CC53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AF1F758A-44E9-8E4C-90F6-D2767A56FF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398B86B-7E26-4242-B004-ADA6C4F8AADC}"/>
              </a:ext>
            </a:extLst>
          </p:cNvPr>
          <p:cNvSpPr>
            <a:spLocks noGrp="1"/>
          </p:cNvSpPr>
          <p:nvPr>
            <p:ph type="dt" sz="half" idx="10"/>
          </p:nvPr>
        </p:nvSpPr>
        <p:spPr/>
        <p:txBody>
          <a:bodyPr/>
          <a:lstStyle/>
          <a:p>
            <a:fld id="{D83708F4-9ED1-FC47-84B7-1E6BD7A47D72}" type="datetimeFigureOut">
              <a:rPr lang="en-US" smtClean="0"/>
              <a:t>7/14/22</a:t>
            </a:fld>
            <a:endParaRPr lang="en-US"/>
          </a:p>
        </p:txBody>
      </p:sp>
      <p:sp>
        <p:nvSpPr>
          <p:cNvPr id="5" name="Footer Placeholder 4">
            <a:extLst>
              <a:ext uri="{FF2B5EF4-FFF2-40B4-BE49-F238E27FC236}">
                <a16:creationId xmlns:a16="http://schemas.microsoft.com/office/drawing/2014/main" id="{B20461BD-BB05-1E45-844D-0D2181FD5F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895D23-EFC1-E446-8A74-982D400AB538}"/>
              </a:ext>
            </a:extLst>
          </p:cNvPr>
          <p:cNvSpPr>
            <a:spLocks noGrp="1"/>
          </p:cNvSpPr>
          <p:nvPr>
            <p:ph type="sldNum" sz="quarter" idx="12"/>
          </p:nvPr>
        </p:nvSpPr>
        <p:spPr/>
        <p:txBody>
          <a:bodyPr/>
          <a:lstStyle/>
          <a:p>
            <a:fld id="{D9B95298-2EA9-3C46-B459-5905D297970B}" type="slidenum">
              <a:rPr lang="en-US" smtClean="0"/>
              <a:t>‹#›</a:t>
            </a:fld>
            <a:endParaRPr lang="en-US"/>
          </a:p>
        </p:txBody>
      </p:sp>
    </p:spTree>
    <p:extLst>
      <p:ext uri="{BB962C8B-B14F-4D97-AF65-F5344CB8AC3E}">
        <p14:creationId xmlns:p14="http://schemas.microsoft.com/office/powerpoint/2010/main" val="2314654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99A72-BA1F-4A42-AACA-44B1BCC6069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EFC2236-E53E-584F-8194-EB419A0DAF2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C8B470F3-F430-E646-BAAD-5BEEFF821BD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72F62B2-8EE2-8B41-A581-77995886A94C}"/>
              </a:ext>
            </a:extLst>
          </p:cNvPr>
          <p:cNvSpPr>
            <a:spLocks noGrp="1"/>
          </p:cNvSpPr>
          <p:nvPr>
            <p:ph type="dt" sz="half" idx="10"/>
          </p:nvPr>
        </p:nvSpPr>
        <p:spPr/>
        <p:txBody>
          <a:bodyPr/>
          <a:lstStyle/>
          <a:p>
            <a:fld id="{D83708F4-9ED1-FC47-84B7-1E6BD7A47D72}" type="datetimeFigureOut">
              <a:rPr lang="en-US" smtClean="0"/>
              <a:t>7/14/22</a:t>
            </a:fld>
            <a:endParaRPr lang="en-US"/>
          </a:p>
        </p:txBody>
      </p:sp>
      <p:sp>
        <p:nvSpPr>
          <p:cNvPr id="6" name="Footer Placeholder 5">
            <a:extLst>
              <a:ext uri="{FF2B5EF4-FFF2-40B4-BE49-F238E27FC236}">
                <a16:creationId xmlns:a16="http://schemas.microsoft.com/office/drawing/2014/main" id="{9358E2FA-79DD-C74F-9D4A-759320E475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C3CCE3-1CCF-F44D-9627-BE650DBF1A1F}"/>
              </a:ext>
            </a:extLst>
          </p:cNvPr>
          <p:cNvSpPr>
            <a:spLocks noGrp="1"/>
          </p:cNvSpPr>
          <p:nvPr>
            <p:ph type="sldNum" sz="quarter" idx="12"/>
          </p:nvPr>
        </p:nvSpPr>
        <p:spPr/>
        <p:txBody>
          <a:bodyPr/>
          <a:lstStyle/>
          <a:p>
            <a:fld id="{D9B95298-2EA9-3C46-B459-5905D297970B}" type="slidenum">
              <a:rPr lang="en-US" smtClean="0"/>
              <a:t>‹#›</a:t>
            </a:fld>
            <a:endParaRPr lang="en-US"/>
          </a:p>
        </p:txBody>
      </p:sp>
    </p:spTree>
    <p:extLst>
      <p:ext uri="{BB962C8B-B14F-4D97-AF65-F5344CB8AC3E}">
        <p14:creationId xmlns:p14="http://schemas.microsoft.com/office/powerpoint/2010/main" val="2239462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C82B5-CDAD-C445-BF3E-9A2B41931291}"/>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25E987CD-20AB-5345-82A7-F72DEA6888F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0634618-3F96-A24D-890C-39407E5BFB46}"/>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879A0CA8-32DC-004E-9B29-C9F30EB8D9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30EECB2-D53D-714E-80FD-B4CC488C9DA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852723EF-9B27-1E4D-9542-0F5A0D7467FA}"/>
              </a:ext>
            </a:extLst>
          </p:cNvPr>
          <p:cNvSpPr>
            <a:spLocks noGrp="1"/>
          </p:cNvSpPr>
          <p:nvPr>
            <p:ph type="dt" sz="half" idx="10"/>
          </p:nvPr>
        </p:nvSpPr>
        <p:spPr/>
        <p:txBody>
          <a:bodyPr/>
          <a:lstStyle/>
          <a:p>
            <a:fld id="{D83708F4-9ED1-FC47-84B7-1E6BD7A47D72}" type="datetimeFigureOut">
              <a:rPr lang="en-US" smtClean="0"/>
              <a:t>7/14/22</a:t>
            </a:fld>
            <a:endParaRPr lang="en-US"/>
          </a:p>
        </p:txBody>
      </p:sp>
      <p:sp>
        <p:nvSpPr>
          <p:cNvPr id="8" name="Footer Placeholder 7">
            <a:extLst>
              <a:ext uri="{FF2B5EF4-FFF2-40B4-BE49-F238E27FC236}">
                <a16:creationId xmlns:a16="http://schemas.microsoft.com/office/drawing/2014/main" id="{C491F5B1-BB26-5B4B-B9CE-AEA6E25E2FA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F9AC27D-DA8D-B947-9663-D323BE277D25}"/>
              </a:ext>
            </a:extLst>
          </p:cNvPr>
          <p:cNvSpPr>
            <a:spLocks noGrp="1"/>
          </p:cNvSpPr>
          <p:nvPr>
            <p:ph type="sldNum" sz="quarter" idx="12"/>
          </p:nvPr>
        </p:nvSpPr>
        <p:spPr/>
        <p:txBody>
          <a:bodyPr/>
          <a:lstStyle/>
          <a:p>
            <a:fld id="{D9B95298-2EA9-3C46-B459-5905D297970B}" type="slidenum">
              <a:rPr lang="en-US" smtClean="0"/>
              <a:t>‹#›</a:t>
            </a:fld>
            <a:endParaRPr lang="en-US"/>
          </a:p>
        </p:txBody>
      </p:sp>
    </p:spTree>
    <p:extLst>
      <p:ext uri="{BB962C8B-B14F-4D97-AF65-F5344CB8AC3E}">
        <p14:creationId xmlns:p14="http://schemas.microsoft.com/office/powerpoint/2010/main" val="3949312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1B344-163F-8C41-9926-6F16F4CE277B}"/>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68E70F7B-BD42-8041-9153-07FF16D96D42}"/>
              </a:ext>
            </a:extLst>
          </p:cNvPr>
          <p:cNvSpPr>
            <a:spLocks noGrp="1"/>
          </p:cNvSpPr>
          <p:nvPr>
            <p:ph type="dt" sz="half" idx="10"/>
          </p:nvPr>
        </p:nvSpPr>
        <p:spPr/>
        <p:txBody>
          <a:bodyPr/>
          <a:lstStyle/>
          <a:p>
            <a:fld id="{D83708F4-9ED1-FC47-84B7-1E6BD7A47D72}" type="datetimeFigureOut">
              <a:rPr lang="en-US" smtClean="0"/>
              <a:t>7/14/22</a:t>
            </a:fld>
            <a:endParaRPr lang="en-US"/>
          </a:p>
        </p:txBody>
      </p:sp>
      <p:sp>
        <p:nvSpPr>
          <p:cNvPr id="4" name="Footer Placeholder 3">
            <a:extLst>
              <a:ext uri="{FF2B5EF4-FFF2-40B4-BE49-F238E27FC236}">
                <a16:creationId xmlns:a16="http://schemas.microsoft.com/office/drawing/2014/main" id="{ADD6D2A1-26B1-A34C-A170-FF0E2BBC017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E7D2FC2-21B8-BE45-8B2F-DB271B20E882}"/>
              </a:ext>
            </a:extLst>
          </p:cNvPr>
          <p:cNvSpPr>
            <a:spLocks noGrp="1"/>
          </p:cNvSpPr>
          <p:nvPr>
            <p:ph type="sldNum" sz="quarter" idx="12"/>
          </p:nvPr>
        </p:nvSpPr>
        <p:spPr/>
        <p:txBody>
          <a:bodyPr/>
          <a:lstStyle/>
          <a:p>
            <a:fld id="{D9B95298-2EA9-3C46-B459-5905D297970B}" type="slidenum">
              <a:rPr lang="en-US" smtClean="0"/>
              <a:t>‹#›</a:t>
            </a:fld>
            <a:endParaRPr lang="en-US"/>
          </a:p>
        </p:txBody>
      </p:sp>
    </p:spTree>
    <p:extLst>
      <p:ext uri="{BB962C8B-B14F-4D97-AF65-F5344CB8AC3E}">
        <p14:creationId xmlns:p14="http://schemas.microsoft.com/office/powerpoint/2010/main" val="1725268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5F32CB-6C57-654E-978B-0B22C4552B1F}"/>
              </a:ext>
            </a:extLst>
          </p:cNvPr>
          <p:cNvSpPr>
            <a:spLocks noGrp="1"/>
          </p:cNvSpPr>
          <p:nvPr>
            <p:ph type="dt" sz="half" idx="10"/>
          </p:nvPr>
        </p:nvSpPr>
        <p:spPr/>
        <p:txBody>
          <a:bodyPr/>
          <a:lstStyle/>
          <a:p>
            <a:fld id="{D83708F4-9ED1-FC47-84B7-1E6BD7A47D72}" type="datetimeFigureOut">
              <a:rPr lang="en-US" smtClean="0"/>
              <a:t>7/14/22</a:t>
            </a:fld>
            <a:endParaRPr lang="en-US"/>
          </a:p>
        </p:txBody>
      </p:sp>
      <p:sp>
        <p:nvSpPr>
          <p:cNvPr id="3" name="Footer Placeholder 2">
            <a:extLst>
              <a:ext uri="{FF2B5EF4-FFF2-40B4-BE49-F238E27FC236}">
                <a16:creationId xmlns:a16="http://schemas.microsoft.com/office/drawing/2014/main" id="{B670C059-2E8F-934D-9582-AED55B88584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5CD0EE-6914-484A-B3E0-745A22AE8CA3}"/>
              </a:ext>
            </a:extLst>
          </p:cNvPr>
          <p:cNvSpPr>
            <a:spLocks noGrp="1"/>
          </p:cNvSpPr>
          <p:nvPr>
            <p:ph type="sldNum" sz="quarter" idx="12"/>
          </p:nvPr>
        </p:nvSpPr>
        <p:spPr/>
        <p:txBody>
          <a:bodyPr/>
          <a:lstStyle/>
          <a:p>
            <a:fld id="{D9B95298-2EA9-3C46-B459-5905D297970B}" type="slidenum">
              <a:rPr lang="en-US" smtClean="0"/>
              <a:t>‹#›</a:t>
            </a:fld>
            <a:endParaRPr lang="en-US"/>
          </a:p>
        </p:txBody>
      </p:sp>
    </p:spTree>
    <p:extLst>
      <p:ext uri="{BB962C8B-B14F-4D97-AF65-F5344CB8AC3E}">
        <p14:creationId xmlns:p14="http://schemas.microsoft.com/office/powerpoint/2010/main" val="525978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01350-B9DD-934C-A458-BE3E4E24E60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3BBC8086-4A53-1D4A-99CD-2816928C20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8103FFF5-D587-9A4A-B7EE-627FDC265D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EDE8445-F3AF-B345-8C81-650C14A7DA3E}"/>
              </a:ext>
            </a:extLst>
          </p:cNvPr>
          <p:cNvSpPr>
            <a:spLocks noGrp="1"/>
          </p:cNvSpPr>
          <p:nvPr>
            <p:ph type="dt" sz="half" idx="10"/>
          </p:nvPr>
        </p:nvSpPr>
        <p:spPr/>
        <p:txBody>
          <a:bodyPr/>
          <a:lstStyle/>
          <a:p>
            <a:fld id="{D83708F4-9ED1-FC47-84B7-1E6BD7A47D72}" type="datetimeFigureOut">
              <a:rPr lang="en-US" smtClean="0"/>
              <a:t>7/14/22</a:t>
            </a:fld>
            <a:endParaRPr lang="en-US"/>
          </a:p>
        </p:txBody>
      </p:sp>
      <p:sp>
        <p:nvSpPr>
          <p:cNvPr id="6" name="Footer Placeholder 5">
            <a:extLst>
              <a:ext uri="{FF2B5EF4-FFF2-40B4-BE49-F238E27FC236}">
                <a16:creationId xmlns:a16="http://schemas.microsoft.com/office/drawing/2014/main" id="{629543B6-7A85-8547-AE62-E43C31E473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A94C17-5749-D44D-AE04-45B3412762AC}"/>
              </a:ext>
            </a:extLst>
          </p:cNvPr>
          <p:cNvSpPr>
            <a:spLocks noGrp="1"/>
          </p:cNvSpPr>
          <p:nvPr>
            <p:ph type="sldNum" sz="quarter" idx="12"/>
          </p:nvPr>
        </p:nvSpPr>
        <p:spPr/>
        <p:txBody>
          <a:bodyPr/>
          <a:lstStyle/>
          <a:p>
            <a:fld id="{D9B95298-2EA9-3C46-B459-5905D297970B}" type="slidenum">
              <a:rPr lang="en-US" smtClean="0"/>
              <a:t>‹#›</a:t>
            </a:fld>
            <a:endParaRPr lang="en-US"/>
          </a:p>
        </p:txBody>
      </p:sp>
    </p:spTree>
    <p:extLst>
      <p:ext uri="{BB962C8B-B14F-4D97-AF65-F5344CB8AC3E}">
        <p14:creationId xmlns:p14="http://schemas.microsoft.com/office/powerpoint/2010/main" val="4191767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F6237-44E0-4C49-B8CE-BFFCE34F4EE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20577E0D-C0B3-124A-9151-B379B3AB88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AF3218B-8874-B044-B9E1-60F3F5BF04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306E319-7497-1D4F-87E1-19119E5F5F4B}"/>
              </a:ext>
            </a:extLst>
          </p:cNvPr>
          <p:cNvSpPr>
            <a:spLocks noGrp="1"/>
          </p:cNvSpPr>
          <p:nvPr>
            <p:ph type="dt" sz="half" idx="10"/>
          </p:nvPr>
        </p:nvSpPr>
        <p:spPr/>
        <p:txBody>
          <a:bodyPr/>
          <a:lstStyle/>
          <a:p>
            <a:fld id="{D83708F4-9ED1-FC47-84B7-1E6BD7A47D72}" type="datetimeFigureOut">
              <a:rPr lang="en-US" smtClean="0"/>
              <a:t>7/14/22</a:t>
            </a:fld>
            <a:endParaRPr lang="en-US"/>
          </a:p>
        </p:txBody>
      </p:sp>
      <p:sp>
        <p:nvSpPr>
          <p:cNvPr id="6" name="Footer Placeholder 5">
            <a:extLst>
              <a:ext uri="{FF2B5EF4-FFF2-40B4-BE49-F238E27FC236}">
                <a16:creationId xmlns:a16="http://schemas.microsoft.com/office/drawing/2014/main" id="{A845508B-D85A-CB40-8946-2F08FF0392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854771-6B0A-184C-8EE2-B0305B6406FE}"/>
              </a:ext>
            </a:extLst>
          </p:cNvPr>
          <p:cNvSpPr>
            <a:spLocks noGrp="1"/>
          </p:cNvSpPr>
          <p:nvPr>
            <p:ph type="sldNum" sz="quarter" idx="12"/>
          </p:nvPr>
        </p:nvSpPr>
        <p:spPr/>
        <p:txBody>
          <a:bodyPr/>
          <a:lstStyle/>
          <a:p>
            <a:fld id="{D9B95298-2EA9-3C46-B459-5905D297970B}" type="slidenum">
              <a:rPr lang="en-US" smtClean="0"/>
              <a:t>‹#›</a:t>
            </a:fld>
            <a:endParaRPr lang="en-US"/>
          </a:p>
        </p:txBody>
      </p:sp>
    </p:spTree>
    <p:extLst>
      <p:ext uri="{BB962C8B-B14F-4D97-AF65-F5344CB8AC3E}">
        <p14:creationId xmlns:p14="http://schemas.microsoft.com/office/powerpoint/2010/main" val="3183885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A4DB5BB-0324-2E47-89B6-A0E20CAE93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40685C0-AC2A-C245-AC86-25D7E40C1B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4D3DB0F-C624-9043-B0C3-ED6272E00F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3708F4-9ED1-FC47-84B7-1E6BD7A47D72}" type="datetimeFigureOut">
              <a:rPr lang="en-US" smtClean="0"/>
              <a:t>7/14/22</a:t>
            </a:fld>
            <a:endParaRPr lang="en-US"/>
          </a:p>
        </p:txBody>
      </p:sp>
      <p:sp>
        <p:nvSpPr>
          <p:cNvPr id="5" name="Footer Placeholder 4">
            <a:extLst>
              <a:ext uri="{FF2B5EF4-FFF2-40B4-BE49-F238E27FC236}">
                <a16:creationId xmlns:a16="http://schemas.microsoft.com/office/drawing/2014/main" id="{C167EF27-99CF-6346-87ED-A6BB8FAE49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C4AE37F-EC52-4B4D-B8C4-0D1DC2D8F8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B95298-2EA9-3C46-B459-5905D297970B}" type="slidenum">
              <a:rPr lang="en-US" smtClean="0"/>
              <a:t>‹#›</a:t>
            </a:fld>
            <a:endParaRPr lang="en-US"/>
          </a:p>
        </p:txBody>
      </p:sp>
    </p:spTree>
    <p:extLst>
      <p:ext uri="{BB962C8B-B14F-4D97-AF65-F5344CB8AC3E}">
        <p14:creationId xmlns:p14="http://schemas.microsoft.com/office/powerpoint/2010/main" val="24599809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F3D925B-F759-734C-BC63-4003488F1797}"/>
              </a:ext>
            </a:extLst>
          </p:cNvPr>
          <p:cNvSpPr>
            <a:spLocks noGrp="1"/>
          </p:cNvSpPr>
          <p:nvPr>
            <p:ph type="subTitle" idx="1"/>
          </p:nvPr>
        </p:nvSpPr>
        <p:spPr>
          <a:xfrm>
            <a:off x="1528119" y="4494457"/>
            <a:ext cx="9144000" cy="1655762"/>
          </a:xfrm>
        </p:spPr>
        <p:txBody>
          <a:bodyPr>
            <a:normAutofit/>
          </a:bodyPr>
          <a:lstStyle/>
          <a:p>
            <a:r>
              <a:rPr lang="en-US" sz="3200" dirty="0">
                <a:latin typeface="Arial" panose="020B0604020202020204" pitchFamily="34" charset="0"/>
                <a:cs typeface="Arial" panose="020B0604020202020204" pitchFamily="34" charset="0"/>
              </a:rPr>
              <a:t>Level 4 Neurological Conditions &amp; Exercise </a:t>
            </a:r>
          </a:p>
          <a:p>
            <a:r>
              <a:rPr lang="en-US" sz="3200" dirty="0">
                <a:latin typeface="Arial" panose="020B0604020202020204" pitchFamily="34" charset="0"/>
                <a:cs typeface="Arial" panose="020B0604020202020204" pitchFamily="34" charset="0"/>
              </a:rPr>
              <a:t>[Group Task Template] </a:t>
            </a:r>
          </a:p>
        </p:txBody>
      </p:sp>
      <p:pic>
        <p:nvPicPr>
          <p:cNvPr id="4" name="Picture 3">
            <a:extLst>
              <a:ext uri="{FF2B5EF4-FFF2-40B4-BE49-F238E27FC236}">
                <a16:creationId xmlns:a16="http://schemas.microsoft.com/office/drawing/2014/main" id="{6761C77E-C0B7-CA45-A321-09D03B1FB6E6}"/>
              </a:ext>
            </a:extLst>
          </p:cNvPr>
          <p:cNvPicPr>
            <a:picLocks noChangeAspect="1"/>
          </p:cNvPicPr>
          <p:nvPr/>
        </p:nvPicPr>
        <p:blipFill>
          <a:blip r:embed="rId2"/>
          <a:stretch>
            <a:fillRect/>
          </a:stretch>
        </p:blipFill>
        <p:spPr>
          <a:xfrm>
            <a:off x="1562947" y="2238228"/>
            <a:ext cx="9066105" cy="1902396"/>
          </a:xfrm>
          <a:prstGeom prst="rect">
            <a:avLst/>
          </a:prstGeom>
        </p:spPr>
      </p:pic>
      <p:pic>
        <p:nvPicPr>
          <p:cNvPr id="7" name="Picture 6" descr="Logo, company name&#10;&#10;Description automatically generated">
            <a:extLst>
              <a:ext uri="{FF2B5EF4-FFF2-40B4-BE49-F238E27FC236}">
                <a16:creationId xmlns:a16="http://schemas.microsoft.com/office/drawing/2014/main" id="{5FCDA908-024F-1E42-AC04-552F857E57F4}"/>
              </a:ext>
            </a:extLst>
          </p:cNvPr>
          <p:cNvPicPr>
            <a:picLocks noChangeAspect="1"/>
          </p:cNvPicPr>
          <p:nvPr/>
        </p:nvPicPr>
        <p:blipFill>
          <a:blip r:embed="rId3"/>
          <a:stretch>
            <a:fillRect/>
          </a:stretch>
        </p:blipFill>
        <p:spPr>
          <a:xfrm>
            <a:off x="845150" y="346721"/>
            <a:ext cx="2220548" cy="1807423"/>
          </a:xfrm>
          <a:prstGeom prst="rect">
            <a:avLst/>
          </a:prstGeom>
        </p:spPr>
      </p:pic>
    </p:spTree>
    <p:extLst>
      <p:ext uri="{BB962C8B-B14F-4D97-AF65-F5344CB8AC3E}">
        <p14:creationId xmlns:p14="http://schemas.microsoft.com/office/powerpoint/2010/main" val="2525027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C41FC-4C12-B346-BE4C-C4583E6B3F64}"/>
              </a:ext>
            </a:extLst>
          </p:cNvPr>
          <p:cNvSpPr>
            <a:spLocks noGrp="1"/>
          </p:cNvSpPr>
          <p:nvPr>
            <p:ph type="title"/>
          </p:nvPr>
        </p:nvSpPr>
        <p:spPr/>
        <p:txBody>
          <a:bodyPr>
            <a:normAutofit fontScale="90000"/>
          </a:bodyPr>
          <a:lstStyle/>
          <a:p>
            <a:r>
              <a:rPr lang="en-US" b="1" dirty="0"/>
              <a:t>A client-specific exercise session. Ensure that the exercise session is safe, appropriate and effective.</a:t>
            </a:r>
          </a:p>
        </p:txBody>
      </p:sp>
      <p:sp>
        <p:nvSpPr>
          <p:cNvPr id="3" name="Content Placeholder 2">
            <a:extLst>
              <a:ext uri="{FF2B5EF4-FFF2-40B4-BE49-F238E27FC236}">
                <a16:creationId xmlns:a16="http://schemas.microsoft.com/office/drawing/2014/main" id="{CC25E65F-7577-034B-9AD6-9B3744851808}"/>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198184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02CFF-BE7C-2A42-A0A1-B13B8326B114}"/>
              </a:ext>
            </a:extLst>
          </p:cNvPr>
          <p:cNvSpPr>
            <a:spLocks noGrp="1"/>
          </p:cNvSpPr>
          <p:nvPr>
            <p:ph type="title"/>
          </p:nvPr>
        </p:nvSpPr>
        <p:spPr/>
        <p:txBody>
          <a:bodyPr>
            <a:noAutofit/>
          </a:bodyPr>
          <a:lstStyle/>
          <a:p>
            <a:pPr algn="just"/>
            <a:r>
              <a:rPr lang="en-US" sz="3600" b="1" dirty="0"/>
              <a:t>Dietary guidelines that you feel would benefit the client, in relation to their cancer, health and general well-being.</a:t>
            </a:r>
          </a:p>
        </p:txBody>
      </p:sp>
      <p:sp>
        <p:nvSpPr>
          <p:cNvPr id="3" name="Content Placeholder 2">
            <a:extLst>
              <a:ext uri="{FF2B5EF4-FFF2-40B4-BE49-F238E27FC236}">
                <a16:creationId xmlns:a16="http://schemas.microsoft.com/office/drawing/2014/main" id="{083B9CA3-86B9-D34F-8A73-DD91A55E77F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382495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536BE-2452-5645-A6F5-4E5B578CC461}"/>
              </a:ext>
            </a:extLst>
          </p:cNvPr>
          <p:cNvSpPr>
            <a:spLocks noGrp="1"/>
          </p:cNvSpPr>
          <p:nvPr>
            <p:ph type="title"/>
          </p:nvPr>
        </p:nvSpPr>
        <p:spPr/>
        <p:txBody>
          <a:bodyPr>
            <a:normAutofit/>
          </a:bodyPr>
          <a:lstStyle/>
          <a:p>
            <a:pPr algn="ctr"/>
            <a:r>
              <a:rPr lang="en-US" sz="4000" b="1" dirty="0"/>
              <a:t>Any other information you think is important</a:t>
            </a:r>
          </a:p>
        </p:txBody>
      </p:sp>
      <p:sp>
        <p:nvSpPr>
          <p:cNvPr id="3" name="Content Placeholder 2">
            <a:extLst>
              <a:ext uri="{FF2B5EF4-FFF2-40B4-BE49-F238E27FC236}">
                <a16:creationId xmlns:a16="http://schemas.microsoft.com/office/drawing/2014/main" id="{E12EE506-AD19-1A4F-9BBD-5C048ECFEB8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126849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EA8F3-45E9-BA49-8A9D-469DF2CBA361}"/>
              </a:ext>
            </a:extLst>
          </p:cNvPr>
          <p:cNvSpPr>
            <a:spLocks noGrp="1"/>
          </p:cNvSpPr>
          <p:nvPr>
            <p:ph type="title"/>
          </p:nvPr>
        </p:nvSpPr>
        <p:spPr>
          <a:xfrm>
            <a:off x="838200" y="365126"/>
            <a:ext cx="10515600" cy="794602"/>
          </a:xfrm>
        </p:spPr>
        <p:txBody>
          <a:bodyPr/>
          <a:lstStyle/>
          <a:p>
            <a:pPr algn="ctr"/>
            <a:r>
              <a:rPr lang="en-US" b="1" dirty="0"/>
              <a:t>Group Task 1</a:t>
            </a:r>
          </a:p>
        </p:txBody>
      </p:sp>
      <p:sp>
        <p:nvSpPr>
          <p:cNvPr id="5" name="Content Placeholder 4">
            <a:extLst>
              <a:ext uri="{FF2B5EF4-FFF2-40B4-BE49-F238E27FC236}">
                <a16:creationId xmlns:a16="http://schemas.microsoft.com/office/drawing/2014/main" id="{36007217-AABC-0F40-B714-6C87E87EAB5F}"/>
              </a:ext>
            </a:extLst>
          </p:cNvPr>
          <p:cNvSpPr>
            <a:spLocks noGrp="1"/>
          </p:cNvSpPr>
          <p:nvPr>
            <p:ph idx="1"/>
          </p:nvPr>
        </p:nvSpPr>
        <p:spPr>
          <a:xfrm>
            <a:off x="838200" y="1373679"/>
            <a:ext cx="10515600" cy="5119195"/>
          </a:xfrm>
        </p:spPr>
        <p:txBody>
          <a:bodyPr>
            <a:normAutofit fontScale="47500" lnSpcReduction="20000"/>
          </a:bodyPr>
          <a:lstStyle/>
          <a:p>
            <a:pPr marL="0" indent="0" algn="ctr">
              <a:buNone/>
            </a:pPr>
            <a:r>
              <a:rPr lang="en-US" sz="4000" b="1" dirty="0">
                <a:solidFill>
                  <a:srgbClr val="000000"/>
                </a:solidFill>
                <a:effectLst/>
                <a:latin typeface="Arial" panose="020B0604020202020204" pitchFamily="34" charset="0"/>
                <a:ea typeface="Times New Roman" panose="02020603050405020304" pitchFamily="18" charset="0"/>
              </a:rPr>
              <a:t>Exercise for Long-term Neurological Conditions</a:t>
            </a:r>
            <a:endParaRPr lang="en-GB" sz="3200" dirty="0">
              <a:effectLst/>
              <a:latin typeface="Times New Roman" panose="02020603050405020304" pitchFamily="18" charset="0"/>
              <a:ea typeface="Times New Roman" panose="02020603050405020304" pitchFamily="18" charset="0"/>
            </a:endParaRPr>
          </a:p>
          <a:p>
            <a:pPr marL="0" indent="0" algn="ctr">
              <a:buNone/>
            </a:pPr>
            <a:r>
              <a:rPr lang="en-GB" sz="4400" b="1" dirty="0">
                <a:effectLst/>
                <a:latin typeface="Arial" panose="020B0604020202020204" pitchFamily="34" charset="0"/>
                <a:ea typeface="Times New Roman" panose="02020603050405020304" pitchFamily="18" charset="0"/>
              </a:rPr>
              <a:t> </a:t>
            </a:r>
            <a:r>
              <a:rPr lang="en-GB" sz="3600" b="1" dirty="0">
                <a:effectLst/>
                <a:latin typeface="Arial" panose="020B0604020202020204" pitchFamily="34" charset="0"/>
                <a:ea typeface="Times New Roman" panose="02020603050405020304" pitchFamily="18" charset="0"/>
              </a:rPr>
              <a:t>Group presentation instructions</a:t>
            </a:r>
            <a:endParaRPr lang="en-GB" sz="3200" dirty="0">
              <a:effectLst/>
              <a:latin typeface="Times New Roman" panose="02020603050405020304" pitchFamily="18" charset="0"/>
              <a:ea typeface="Times New Roman" panose="02020603050405020304" pitchFamily="18" charset="0"/>
            </a:endParaRPr>
          </a:p>
          <a:p>
            <a:pPr marL="0" indent="0">
              <a:buNone/>
            </a:pPr>
            <a:r>
              <a:rPr lang="en-GB" sz="3600" b="1" dirty="0">
                <a:effectLst/>
                <a:latin typeface="Arial" panose="020B0604020202020204" pitchFamily="34" charset="0"/>
                <a:ea typeface="Times New Roman" panose="02020603050405020304" pitchFamily="18" charset="0"/>
              </a:rPr>
              <a:t>Task</a:t>
            </a:r>
            <a:endParaRPr lang="en-GB" sz="3200" dirty="0">
              <a:effectLst/>
              <a:latin typeface="Times New Roman" panose="02020603050405020304" pitchFamily="18" charset="0"/>
              <a:ea typeface="Times New Roman" panose="02020603050405020304" pitchFamily="18" charset="0"/>
            </a:endParaRPr>
          </a:p>
          <a:p>
            <a:pPr marL="0" indent="0">
              <a:buNone/>
            </a:pPr>
            <a:r>
              <a:rPr lang="en-GB" sz="3200" b="1" dirty="0">
                <a:effectLst/>
                <a:latin typeface="Arial" panose="020B0604020202020204" pitchFamily="34" charset="0"/>
                <a:ea typeface="Times New Roman" panose="02020603050405020304" pitchFamily="18" charset="0"/>
              </a:rPr>
              <a:t> </a:t>
            </a:r>
            <a:endParaRPr lang="en-GB" sz="3200" dirty="0">
              <a:effectLst/>
              <a:latin typeface="Times New Roman" panose="02020603050405020304" pitchFamily="18" charset="0"/>
              <a:ea typeface="Times New Roman" panose="02020603050405020304" pitchFamily="18" charset="0"/>
            </a:endParaRPr>
          </a:p>
          <a:p>
            <a:pPr marL="0" indent="0" algn="just">
              <a:buNone/>
            </a:pPr>
            <a:r>
              <a:rPr lang="en-GB" sz="3200" dirty="0">
                <a:effectLst/>
                <a:latin typeface="Arial" panose="020B0604020202020204" pitchFamily="34" charset="0"/>
                <a:ea typeface="Times New Roman" panose="02020603050405020304" pitchFamily="18" charset="0"/>
              </a:rPr>
              <a:t>You are to prepare and deliver a 15-minute presentation, based on the case study that you have been allocated. You must present the following information/issues:</a:t>
            </a:r>
            <a:endParaRPr lang="en-GB" sz="3200" dirty="0">
              <a:effectLst/>
              <a:latin typeface="Times New Roman" panose="02020603050405020304" pitchFamily="18" charset="0"/>
              <a:ea typeface="Times New Roman" panose="02020603050405020304" pitchFamily="18" charset="0"/>
            </a:endParaRPr>
          </a:p>
          <a:p>
            <a:pPr marL="0" indent="0" algn="just">
              <a:buNone/>
            </a:pPr>
            <a:r>
              <a:rPr lang="en-GB" sz="3200" dirty="0">
                <a:effectLst/>
                <a:latin typeface="Arial" panose="020B0604020202020204" pitchFamily="34" charset="0"/>
                <a:ea typeface="Times New Roman" panose="02020603050405020304" pitchFamily="18" charset="0"/>
              </a:rPr>
              <a:t> </a:t>
            </a:r>
            <a:endParaRPr lang="en-GB" sz="3200" dirty="0">
              <a:effectLst/>
              <a:latin typeface="Times New Roman" panose="02020603050405020304" pitchFamily="18" charset="0"/>
              <a:ea typeface="Times New Roman" panose="02020603050405020304" pitchFamily="18" charset="0"/>
            </a:endParaRPr>
          </a:p>
          <a:p>
            <a:pPr marL="0" lvl="0" indent="0" algn="just">
              <a:buNone/>
            </a:pPr>
            <a:r>
              <a:rPr lang="en-GB" sz="3200" dirty="0">
                <a:effectLst/>
                <a:latin typeface="Arial" panose="020B0604020202020204" pitchFamily="34" charset="0"/>
                <a:ea typeface="Times New Roman" panose="02020603050405020304" pitchFamily="18" charset="0"/>
              </a:rPr>
              <a:t>A brief summary of the client’s details;</a:t>
            </a:r>
            <a:endParaRPr lang="en-GB" sz="3200" dirty="0">
              <a:effectLst/>
              <a:latin typeface="Times New Roman" panose="02020603050405020304" pitchFamily="18" charset="0"/>
              <a:ea typeface="Times New Roman" panose="02020603050405020304" pitchFamily="18" charset="0"/>
            </a:endParaRPr>
          </a:p>
          <a:p>
            <a:pPr marL="0" lvl="0" indent="0" algn="just">
              <a:buNone/>
            </a:pPr>
            <a:r>
              <a:rPr lang="en-GB" sz="3200" dirty="0">
                <a:effectLst/>
                <a:latin typeface="Arial" panose="020B0604020202020204" pitchFamily="34" charset="0"/>
                <a:ea typeface="Times New Roman" panose="02020603050405020304" pitchFamily="18" charset="0"/>
              </a:rPr>
              <a:t>Detailed insight into the prevalence, aetiology and pathophysiology of the neurological condition you have been issued;</a:t>
            </a:r>
            <a:endParaRPr lang="en-GB" sz="3200" dirty="0">
              <a:effectLst/>
              <a:latin typeface="Times New Roman" panose="02020603050405020304" pitchFamily="18" charset="0"/>
              <a:ea typeface="Times New Roman" panose="02020603050405020304" pitchFamily="18" charset="0"/>
            </a:endParaRPr>
          </a:p>
          <a:p>
            <a:pPr marL="0" lvl="0" indent="0" algn="just">
              <a:buNone/>
            </a:pPr>
            <a:r>
              <a:rPr lang="en-GB" sz="3200" dirty="0">
                <a:effectLst/>
                <a:latin typeface="Arial" panose="020B0604020202020204" pitchFamily="34" charset="0"/>
                <a:ea typeface="Times New Roman" panose="02020603050405020304" pitchFamily="18" charset="0"/>
              </a:rPr>
              <a:t>Medications and the implications of medications to exercise;</a:t>
            </a:r>
            <a:endParaRPr lang="en-GB" sz="3200" dirty="0">
              <a:effectLst/>
              <a:latin typeface="Times New Roman" panose="02020603050405020304" pitchFamily="18" charset="0"/>
              <a:ea typeface="Times New Roman" panose="02020603050405020304" pitchFamily="18" charset="0"/>
            </a:endParaRPr>
          </a:p>
          <a:p>
            <a:pPr marL="0" lvl="0" indent="0" algn="just">
              <a:buNone/>
            </a:pPr>
            <a:r>
              <a:rPr lang="en-GB" sz="3200" dirty="0">
                <a:effectLst/>
                <a:latin typeface="Arial" panose="020B0604020202020204" pitchFamily="34" charset="0"/>
                <a:ea typeface="Times New Roman" panose="02020603050405020304" pitchFamily="18" charset="0"/>
              </a:rPr>
              <a:t>Any potential contraindications to exercise;</a:t>
            </a:r>
            <a:endParaRPr lang="en-GB" sz="3200" dirty="0">
              <a:effectLst/>
              <a:latin typeface="Times New Roman" panose="02020603050405020304" pitchFamily="18" charset="0"/>
              <a:ea typeface="Times New Roman" panose="02020603050405020304" pitchFamily="18" charset="0"/>
            </a:endParaRPr>
          </a:p>
          <a:p>
            <a:pPr marL="0" lvl="0" indent="0" algn="just">
              <a:buNone/>
            </a:pPr>
            <a:r>
              <a:rPr lang="en-GB" sz="3200" dirty="0">
                <a:effectLst/>
                <a:latin typeface="Arial" panose="020B0604020202020204" pitchFamily="34" charset="0"/>
                <a:ea typeface="Times New Roman" panose="02020603050405020304" pitchFamily="18" charset="0"/>
              </a:rPr>
              <a:t>A client-specific exercise session, designed to take into account all of the client’s details and information, above. The aims and objectives of the session must be presented, clearly, and the session must match these accordingly. Ensure that the exercise session is safe, appropriate and effective.</a:t>
            </a:r>
            <a:endParaRPr lang="en-GB" sz="3200" dirty="0">
              <a:effectLst/>
              <a:latin typeface="Times New Roman" panose="02020603050405020304" pitchFamily="18" charset="0"/>
              <a:ea typeface="Times New Roman" panose="02020603050405020304" pitchFamily="18" charset="0"/>
            </a:endParaRPr>
          </a:p>
          <a:p>
            <a:pPr marL="0" lvl="0" indent="0" algn="just">
              <a:buNone/>
            </a:pPr>
            <a:r>
              <a:rPr lang="en-GB" sz="3200" dirty="0">
                <a:effectLst/>
                <a:latin typeface="Arial" panose="020B0604020202020204" pitchFamily="34" charset="0"/>
                <a:ea typeface="Times New Roman" panose="02020603050405020304" pitchFamily="18" charset="0"/>
              </a:rPr>
              <a:t>Dietary guidelines that you feel would benefit the client, pertinent to their conditions, health and general well-being.</a:t>
            </a:r>
            <a:endParaRPr lang="en-GB" sz="3200" dirty="0">
              <a:effectLst/>
              <a:latin typeface="Times New Roman" panose="02020603050405020304" pitchFamily="18" charset="0"/>
              <a:ea typeface="Times New Roman" panose="02020603050405020304" pitchFamily="18" charset="0"/>
            </a:endParaRPr>
          </a:p>
          <a:p>
            <a:pPr marL="0" indent="0" algn="just">
              <a:buNone/>
            </a:pPr>
            <a:r>
              <a:rPr lang="en-GB" sz="3200" dirty="0">
                <a:effectLst/>
                <a:latin typeface="Arial" panose="020B0604020202020204" pitchFamily="34" charset="0"/>
                <a:ea typeface="Times New Roman" panose="02020603050405020304" pitchFamily="18" charset="0"/>
              </a:rPr>
              <a:t>Each member of your group must participate in both planning and delivering your presentation. </a:t>
            </a:r>
            <a:endParaRPr lang="en-GB" sz="3200" dirty="0">
              <a:effectLst/>
              <a:latin typeface="Times New Roman" panose="02020603050405020304" pitchFamily="18" charset="0"/>
              <a:ea typeface="Times New Roman" panose="02020603050405020304" pitchFamily="18" charset="0"/>
            </a:endParaRPr>
          </a:p>
          <a:p>
            <a:pPr marL="0" indent="0" algn="just">
              <a:buNone/>
            </a:pPr>
            <a:r>
              <a:rPr lang="en-GB" sz="3200" dirty="0">
                <a:effectLst/>
                <a:latin typeface="Arial" panose="020B0604020202020204" pitchFamily="34" charset="0"/>
                <a:ea typeface="Times New Roman" panose="02020603050405020304" pitchFamily="18" charset="0"/>
              </a:rPr>
              <a:t>You can use any resources that are available to you on the course, at the course venue and in your personal possession, in order to make the presentation as clear, concise and as professional as possible.</a:t>
            </a:r>
            <a:endParaRPr lang="en-GB" sz="3200" dirty="0">
              <a:effectLst/>
              <a:latin typeface="Times New Roman" panose="02020603050405020304" pitchFamily="18" charset="0"/>
              <a:ea typeface="Times New Roman" panose="02020603050405020304" pitchFamily="18" charset="0"/>
            </a:endParaRPr>
          </a:p>
        </p:txBody>
      </p:sp>
      <p:pic>
        <p:nvPicPr>
          <p:cNvPr id="4" name="Picture 3" descr="Logo, company name&#10;&#10;Description automatically generated">
            <a:extLst>
              <a:ext uri="{FF2B5EF4-FFF2-40B4-BE49-F238E27FC236}">
                <a16:creationId xmlns:a16="http://schemas.microsoft.com/office/drawing/2014/main" id="{C62507FC-CED2-9546-950D-BB014BCB19C3}"/>
              </a:ext>
            </a:extLst>
          </p:cNvPr>
          <p:cNvPicPr>
            <a:picLocks noChangeAspect="1"/>
          </p:cNvPicPr>
          <p:nvPr/>
        </p:nvPicPr>
        <p:blipFill>
          <a:blip r:embed="rId2"/>
          <a:stretch>
            <a:fillRect/>
          </a:stretch>
        </p:blipFill>
        <p:spPr>
          <a:xfrm>
            <a:off x="486803" y="186092"/>
            <a:ext cx="1459035" cy="1187587"/>
          </a:xfrm>
          <a:prstGeom prst="rect">
            <a:avLst/>
          </a:prstGeom>
        </p:spPr>
      </p:pic>
    </p:spTree>
    <p:extLst>
      <p:ext uri="{BB962C8B-B14F-4D97-AF65-F5344CB8AC3E}">
        <p14:creationId xmlns:p14="http://schemas.microsoft.com/office/powerpoint/2010/main" val="1306415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16518-A7E5-2C4A-A761-C988C0C86FA7}"/>
              </a:ext>
            </a:extLst>
          </p:cNvPr>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Group 1</a:t>
            </a:r>
          </a:p>
        </p:txBody>
      </p:sp>
      <p:sp>
        <p:nvSpPr>
          <p:cNvPr id="3" name="Content Placeholder 2">
            <a:extLst>
              <a:ext uri="{FF2B5EF4-FFF2-40B4-BE49-F238E27FC236}">
                <a16:creationId xmlns:a16="http://schemas.microsoft.com/office/drawing/2014/main" id="{3EF2DE46-E285-2B48-9004-6D3DB18F6624}"/>
              </a:ext>
            </a:extLst>
          </p:cNvPr>
          <p:cNvSpPr>
            <a:spLocks noGrp="1"/>
          </p:cNvSpPr>
          <p:nvPr>
            <p:ph idx="1"/>
          </p:nvPr>
        </p:nvSpPr>
        <p:spPr>
          <a:xfrm>
            <a:off x="838200" y="1580298"/>
            <a:ext cx="10515600" cy="4351338"/>
          </a:xfrm>
        </p:spPr>
        <p:txBody>
          <a:bodyPr>
            <a:normAutofit fontScale="92500"/>
          </a:bodyPr>
          <a:lstStyle/>
          <a:p>
            <a:pPr marL="0" indent="0" algn="just">
              <a:buNone/>
            </a:pPr>
            <a:r>
              <a:rPr lang="en-GB" sz="2800" b="1" dirty="0">
                <a:effectLst/>
                <a:latin typeface="Arial" panose="020B0604020202020204" pitchFamily="34" charset="0"/>
                <a:ea typeface="Times New Roman" panose="02020603050405020304" pitchFamily="18" charset="0"/>
              </a:rPr>
              <a:t>Case Study 1</a:t>
            </a:r>
            <a:endParaRPr lang="en-GB" sz="2800" dirty="0">
              <a:effectLst/>
              <a:latin typeface="Times New Roman" panose="02020603050405020304" pitchFamily="18" charset="0"/>
              <a:ea typeface="Times New Roman" panose="02020603050405020304" pitchFamily="18" charset="0"/>
            </a:endParaRPr>
          </a:p>
          <a:p>
            <a:pPr marL="0" indent="0" algn="just">
              <a:buNone/>
            </a:pPr>
            <a:r>
              <a:rPr lang="en-GB" sz="2800" b="1" u="none" strike="noStrike" dirty="0">
                <a:effectLst/>
                <a:latin typeface="Arial" panose="020B0604020202020204" pitchFamily="34" charset="0"/>
                <a:ea typeface="Times New Roman" panose="02020603050405020304" pitchFamily="18" charset="0"/>
              </a:rPr>
              <a:t> </a:t>
            </a:r>
            <a:endParaRPr lang="en-GB" sz="2800" dirty="0">
              <a:effectLst/>
              <a:latin typeface="Times New Roman" panose="02020603050405020304" pitchFamily="18" charset="0"/>
              <a:ea typeface="Times New Roman" panose="02020603050405020304" pitchFamily="18" charset="0"/>
            </a:endParaRPr>
          </a:p>
          <a:p>
            <a:pPr algn="just"/>
            <a:r>
              <a:rPr lang="en-GB" sz="2800" dirty="0">
                <a:effectLst/>
                <a:latin typeface="Arial" panose="020B0604020202020204" pitchFamily="34" charset="0"/>
                <a:ea typeface="Times New Roman" panose="02020603050405020304" pitchFamily="18" charset="0"/>
              </a:rPr>
              <a:t>Your client is a 65-year old female, who was diagnosed with Parkinson’s 7 years ago. She is married with 3 children and 5 grandchildren and is retired. Her Parkinson’s affects her cognitive function mostly, she does not tremor much, but her movements are laboured, and her balance has reduced as the disease has progressed. She struggles with executive dysfunction and can easily become confused and forgetful. She gets quite a lot of back pain, which can sometimes be debilitating, and her posture has become more kyphotic since being diagnosed.</a:t>
            </a:r>
            <a:endParaRPr lang="en-GB" sz="2800" dirty="0">
              <a:effectLst/>
              <a:latin typeface="Times New Roman" panose="02020603050405020304" pitchFamily="18" charset="0"/>
              <a:ea typeface="Times New Roman" panose="02020603050405020304" pitchFamily="18" charset="0"/>
            </a:endParaRPr>
          </a:p>
          <a:p>
            <a:pPr marL="0" indent="0">
              <a:buNone/>
            </a:pPr>
            <a:endParaRPr lang="en-GB" dirty="0"/>
          </a:p>
        </p:txBody>
      </p:sp>
      <p:pic>
        <p:nvPicPr>
          <p:cNvPr id="4" name="Picture 3" descr="Logo, company name&#10;&#10;Description automatically generated">
            <a:extLst>
              <a:ext uri="{FF2B5EF4-FFF2-40B4-BE49-F238E27FC236}">
                <a16:creationId xmlns:a16="http://schemas.microsoft.com/office/drawing/2014/main" id="{D7114B1C-20DF-2748-A247-BC80C1707596}"/>
              </a:ext>
            </a:extLst>
          </p:cNvPr>
          <p:cNvPicPr>
            <a:picLocks noChangeAspect="1"/>
          </p:cNvPicPr>
          <p:nvPr/>
        </p:nvPicPr>
        <p:blipFill>
          <a:blip r:embed="rId2"/>
          <a:stretch>
            <a:fillRect/>
          </a:stretch>
        </p:blipFill>
        <p:spPr>
          <a:xfrm>
            <a:off x="10359852" y="223162"/>
            <a:ext cx="1459035" cy="1187587"/>
          </a:xfrm>
          <a:prstGeom prst="rect">
            <a:avLst/>
          </a:prstGeom>
        </p:spPr>
      </p:pic>
    </p:spTree>
    <p:extLst>
      <p:ext uri="{BB962C8B-B14F-4D97-AF65-F5344CB8AC3E}">
        <p14:creationId xmlns:p14="http://schemas.microsoft.com/office/powerpoint/2010/main" val="120427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1E622-A0E9-1B49-98F8-4D61966B6691}"/>
              </a:ext>
            </a:extLst>
          </p:cNvPr>
          <p:cNvSpPr>
            <a:spLocks noGrp="1"/>
          </p:cNvSpPr>
          <p:nvPr>
            <p:ph type="title"/>
          </p:nvPr>
        </p:nvSpPr>
        <p:spPr/>
        <p:txBody>
          <a:bodyPr/>
          <a:lstStyle/>
          <a:p>
            <a:pPr algn="ctr"/>
            <a:r>
              <a:rPr lang="en-US" b="1" dirty="0"/>
              <a:t>Group 2</a:t>
            </a:r>
          </a:p>
        </p:txBody>
      </p:sp>
      <p:sp>
        <p:nvSpPr>
          <p:cNvPr id="3" name="Content Placeholder 2">
            <a:extLst>
              <a:ext uri="{FF2B5EF4-FFF2-40B4-BE49-F238E27FC236}">
                <a16:creationId xmlns:a16="http://schemas.microsoft.com/office/drawing/2014/main" id="{AA372A67-01C3-3948-91ED-8D4204BDC578}"/>
              </a:ext>
            </a:extLst>
          </p:cNvPr>
          <p:cNvSpPr>
            <a:spLocks noGrp="1"/>
          </p:cNvSpPr>
          <p:nvPr>
            <p:ph idx="1"/>
          </p:nvPr>
        </p:nvSpPr>
        <p:spPr>
          <a:xfrm>
            <a:off x="838200" y="1690688"/>
            <a:ext cx="10515600" cy="4351338"/>
          </a:xfrm>
        </p:spPr>
        <p:txBody>
          <a:bodyPr>
            <a:normAutofit lnSpcReduction="10000"/>
          </a:bodyPr>
          <a:lstStyle/>
          <a:p>
            <a:pPr marL="0" indent="0" algn="just">
              <a:buNone/>
            </a:pPr>
            <a:r>
              <a:rPr lang="en-GB" sz="2800" b="1" dirty="0">
                <a:effectLst/>
                <a:latin typeface="Arial" panose="020B0604020202020204" pitchFamily="34" charset="0"/>
                <a:ea typeface="Times New Roman" panose="02020603050405020304" pitchFamily="18" charset="0"/>
              </a:rPr>
              <a:t>Case Study 2</a:t>
            </a:r>
            <a:endParaRPr lang="en-GB" sz="2800" dirty="0">
              <a:effectLst/>
              <a:latin typeface="Times New Roman" panose="02020603050405020304" pitchFamily="18" charset="0"/>
              <a:ea typeface="Times New Roman" panose="02020603050405020304" pitchFamily="18" charset="0"/>
            </a:endParaRPr>
          </a:p>
          <a:p>
            <a:pPr marL="0" indent="0" algn="just">
              <a:buNone/>
            </a:pPr>
            <a:r>
              <a:rPr lang="en-GB" sz="2800" dirty="0">
                <a:effectLst/>
                <a:latin typeface="Arial" panose="020B0604020202020204" pitchFamily="34" charset="0"/>
                <a:ea typeface="Times New Roman" panose="02020603050405020304" pitchFamily="18" charset="0"/>
              </a:rPr>
              <a:t> </a:t>
            </a:r>
            <a:endParaRPr lang="en-GB" sz="2800" dirty="0">
              <a:effectLst/>
              <a:latin typeface="Times New Roman" panose="02020603050405020304" pitchFamily="18" charset="0"/>
              <a:ea typeface="Times New Roman" panose="02020603050405020304" pitchFamily="18" charset="0"/>
            </a:endParaRPr>
          </a:p>
          <a:p>
            <a:pPr algn="just"/>
            <a:r>
              <a:rPr lang="en-GB" sz="2800" dirty="0">
                <a:effectLst/>
                <a:latin typeface="Arial" panose="020B0604020202020204" pitchFamily="34" charset="0"/>
                <a:ea typeface="Times New Roman" panose="02020603050405020304" pitchFamily="18" charset="0"/>
              </a:rPr>
              <a:t>Your client is a 65-year old male, who suffered an ischaemic stroke 2 years ago. He is married with 2 children and 4 grandchildren. He suffers from some Hemiparesis down his right side, which means he gets tired on exertion quite quickly and is often ‘off-balance’ during locomotion. He has some expressive dysphasia, which can frustrate him at times. Since his stroke, he has been quite low in his mood and can become frustrated and ‘snappy’ when everyday tasks become difficult for him to carry out.</a:t>
            </a:r>
            <a:endParaRPr lang="en-GB" sz="2800" dirty="0">
              <a:effectLst/>
              <a:latin typeface="Times New Roman" panose="02020603050405020304" pitchFamily="18" charset="0"/>
              <a:ea typeface="Times New Roman" panose="02020603050405020304" pitchFamily="18" charset="0"/>
            </a:endParaRPr>
          </a:p>
          <a:p>
            <a:pPr marL="0" indent="0">
              <a:buNone/>
            </a:pPr>
            <a:endParaRPr lang="en-GB" dirty="0"/>
          </a:p>
          <a:p>
            <a:pPr marL="0" indent="0">
              <a:buNone/>
            </a:pPr>
            <a:endParaRPr lang="en-US" dirty="0"/>
          </a:p>
        </p:txBody>
      </p:sp>
      <p:pic>
        <p:nvPicPr>
          <p:cNvPr id="4" name="Picture 3" descr="Logo, company name&#10;&#10;Description automatically generated">
            <a:extLst>
              <a:ext uri="{FF2B5EF4-FFF2-40B4-BE49-F238E27FC236}">
                <a16:creationId xmlns:a16="http://schemas.microsoft.com/office/drawing/2014/main" id="{E6843898-AF19-0E4B-9509-05F6DEBAFF03}"/>
              </a:ext>
            </a:extLst>
          </p:cNvPr>
          <p:cNvPicPr>
            <a:picLocks noChangeAspect="1"/>
          </p:cNvPicPr>
          <p:nvPr/>
        </p:nvPicPr>
        <p:blipFill>
          <a:blip r:embed="rId2"/>
          <a:stretch>
            <a:fillRect/>
          </a:stretch>
        </p:blipFill>
        <p:spPr>
          <a:xfrm>
            <a:off x="486803" y="186092"/>
            <a:ext cx="1459035" cy="1187587"/>
          </a:xfrm>
          <a:prstGeom prst="rect">
            <a:avLst/>
          </a:prstGeom>
        </p:spPr>
      </p:pic>
    </p:spTree>
    <p:extLst>
      <p:ext uri="{BB962C8B-B14F-4D97-AF65-F5344CB8AC3E}">
        <p14:creationId xmlns:p14="http://schemas.microsoft.com/office/powerpoint/2010/main" val="4145627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8E4A1-C61A-7548-8AA8-49B19DAF85F9}"/>
              </a:ext>
            </a:extLst>
          </p:cNvPr>
          <p:cNvSpPr>
            <a:spLocks noGrp="1"/>
          </p:cNvSpPr>
          <p:nvPr>
            <p:ph type="title"/>
          </p:nvPr>
        </p:nvSpPr>
        <p:spPr/>
        <p:txBody>
          <a:bodyPr/>
          <a:lstStyle/>
          <a:p>
            <a:pPr algn="ctr"/>
            <a:r>
              <a:rPr lang="en-US" b="1" dirty="0"/>
              <a:t>Group 3</a:t>
            </a:r>
          </a:p>
        </p:txBody>
      </p:sp>
      <p:sp>
        <p:nvSpPr>
          <p:cNvPr id="3" name="Content Placeholder 2">
            <a:extLst>
              <a:ext uri="{FF2B5EF4-FFF2-40B4-BE49-F238E27FC236}">
                <a16:creationId xmlns:a16="http://schemas.microsoft.com/office/drawing/2014/main" id="{5B8A3B35-553B-DA49-B623-163ACA3898C3}"/>
              </a:ext>
            </a:extLst>
          </p:cNvPr>
          <p:cNvSpPr>
            <a:spLocks noGrp="1"/>
          </p:cNvSpPr>
          <p:nvPr>
            <p:ph idx="1"/>
          </p:nvPr>
        </p:nvSpPr>
        <p:spPr/>
        <p:txBody>
          <a:bodyPr>
            <a:normAutofit fontScale="85000" lnSpcReduction="20000"/>
          </a:bodyPr>
          <a:lstStyle/>
          <a:p>
            <a:pPr marL="0" indent="0">
              <a:buNone/>
            </a:pPr>
            <a:endParaRPr lang="en-GB" b="1" dirty="0"/>
          </a:p>
          <a:p>
            <a:pPr marL="0" indent="0" algn="just">
              <a:buNone/>
            </a:pPr>
            <a:r>
              <a:rPr lang="en-GB" sz="2800" b="1" dirty="0">
                <a:effectLst/>
                <a:latin typeface="Arial" panose="020B0604020202020204" pitchFamily="34" charset="0"/>
                <a:ea typeface="Times New Roman" panose="02020603050405020304" pitchFamily="18" charset="0"/>
              </a:rPr>
              <a:t>Case Study 3  </a:t>
            </a:r>
          </a:p>
          <a:p>
            <a:pPr marL="0" indent="0" algn="just">
              <a:buNone/>
            </a:pPr>
            <a:endParaRPr lang="en-GB" sz="2800" dirty="0">
              <a:effectLst/>
              <a:latin typeface="Times New Roman" panose="02020603050405020304" pitchFamily="18" charset="0"/>
              <a:ea typeface="Times New Roman" panose="02020603050405020304" pitchFamily="18" charset="0"/>
            </a:endParaRPr>
          </a:p>
          <a:p>
            <a:pPr algn="just"/>
            <a:r>
              <a:rPr lang="en-GB" sz="2800" dirty="0">
                <a:effectLst/>
                <a:latin typeface="Arial" panose="020B0604020202020204" pitchFamily="34" charset="0"/>
                <a:ea typeface="Times New Roman" panose="02020603050405020304" pitchFamily="18" charset="0"/>
              </a:rPr>
              <a:t>Your client is a 27-year old male who, whilst on holiday, jumped from a height into shallow water, causing lower spinal cord injury and paraplegia. For the past 3 years, he has undergone and been recovering from surgery, but his doctor has stated that he is now recovered sufficiently to participate in formal exercise. He has been referred from his physiotherapy team, who have increased his confidence and mobility and have suggested he can now concentrate more on gaining fitness and upper body strength. Due to the injury, he requires a wheelchair for locomotion, but can get about on crutches for short distances, if necessary. He is well aware of the benefits of exercising and wants to maintain/improve his mobility and strength and is motivated to train with you.</a:t>
            </a:r>
            <a:endParaRPr lang="en-GB" sz="2800" dirty="0">
              <a:effectLst/>
              <a:latin typeface="Times New Roman" panose="02020603050405020304" pitchFamily="18" charset="0"/>
              <a:ea typeface="Times New Roman" panose="02020603050405020304" pitchFamily="18" charset="0"/>
            </a:endParaRPr>
          </a:p>
          <a:p>
            <a:pPr marL="0" indent="0">
              <a:buNone/>
            </a:pPr>
            <a:endParaRPr lang="en-GB" dirty="0"/>
          </a:p>
          <a:p>
            <a:pPr marL="0" indent="0">
              <a:buNone/>
            </a:pPr>
            <a:endParaRPr lang="en-GB" dirty="0"/>
          </a:p>
        </p:txBody>
      </p:sp>
      <p:pic>
        <p:nvPicPr>
          <p:cNvPr id="4" name="Picture 3" descr="Logo, company name&#10;&#10;Description automatically generated">
            <a:extLst>
              <a:ext uri="{FF2B5EF4-FFF2-40B4-BE49-F238E27FC236}">
                <a16:creationId xmlns:a16="http://schemas.microsoft.com/office/drawing/2014/main" id="{5C009402-CDBF-634A-9C3A-C46A68A57FAD}"/>
              </a:ext>
            </a:extLst>
          </p:cNvPr>
          <p:cNvPicPr>
            <a:picLocks noChangeAspect="1"/>
          </p:cNvPicPr>
          <p:nvPr/>
        </p:nvPicPr>
        <p:blipFill>
          <a:blip r:embed="rId2"/>
          <a:stretch>
            <a:fillRect/>
          </a:stretch>
        </p:blipFill>
        <p:spPr>
          <a:xfrm>
            <a:off x="10421636" y="230188"/>
            <a:ext cx="1459035" cy="1187587"/>
          </a:xfrm>
          <a:prstGeom prst="rect">
            <a:avLst/>
          </a:prstGeom>
        </p:spPr>
      </p:pic>
    </p:spTree>
    <p:extLst>
      <p:ext uri="{BB962C8B-B14F-4D97-AF65-F5344CB8AC3E}">
        <p14:creationId xmlns:p14="http://schemas.microsoft.com/office/powerpoint/2010/main" val="253377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EB84B-4E13-1693-791C-3FEAD0905F1F}"/>
              </a:ext>
            </a:extLst>
          </p:cNvPr>
          <p:cNvSpPr>
            <a:spLocks noGrp="1"/>
          </p:cNvSpPr>
          <p:nvPr>
            <p:ph type="title"/>
          </p:nvPr>
        </p:nvSpPr>
        <p:spPr/>
        <p:txBody>
          <a:bodyPr/>
          <a:lstStyle/>
          <a:p>
            <a:pPr algn="ctr"/>
            <a:r>
              <a:rPr lang="en-GB" b="1" dirty="0">
                <a:latin typeface="Arial" panose="020B0604020202020204" pitchFamily="34" charset="0"/>
                <a:cs typeface="Arial" panose="020B0604020202020204" pitchFamily="34" charset="0"/>
              </a:rPr>
              <a:t>Group 4</a:t>
            </a:r>
            <a:br>
              <a:rPr lang="en-GB" b="1" dirty="0">
                <a:latin typeface="Arial" panose="020B0604020202020204" pitchFamily="34" charset="0"/>
                <a:cs typeface="Arial" panose="020B0604020202020204" pitchFamily="34" charset="0"/>
              </a:rPr>
            </a:br>
            <a:endParaRPr lang="en-GB"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92D79A08-91A1-1D7C-57A9-94983A3DF1C0}"/>
              </a:ext>
            </a:extLst>
          </p:cNvPr>
          <p:cNvSpPr>
            <a:spLocks noGrp="1"/>
          </p:cNvSpPr>
          <p:nvPr>
            <p:ph idx="1"/>
          </p:nvPr>
        </p:nvSpPr>
        <p:spPr/>
        <p:txBody>
          <a:bodyPr>
            <a:normAutofit fontScale="92500" lnSpcReduction="10000"/>
          </a:bodyPr>
          <a:lstStyle/>
          <a:p>
            <a:r>
              <a:rPr lang="en-GB" b="1" dirty="0"/>
              <a:t> Case Study 4</a:t>
            </a:r>
          </a:p>
          <a:p>
            <a:endParaRPr lang="en-GB" dirty="0"/>
          </a:p>
          <a:p>
            <a:r>
              <a:rPr lang="en-GB" dirty="0"/>
              <a:t>Your client is a 30-year old female, who was diagnosed with the relapsing‐remitting type of multiple sclerosis 3 months ago. She had been in ‘perfect’ health when she experienced a 2‐week period of numbness and tingling in her feet that worsened after prolonged exertional physical activity, on hot and humid days, or even after a hot shower. The diagnosis has hit her quite hard mentally and she has been feeling low, quite depressed and unsure of her future. She used to enjoy running, but now gets pain in her thigh and posterior knee after about 2 miles in her run. She has read that taking-up a formal exercise programme can help her both physically and mentally.</a:t>
            </a:r>
          </a:p>
          <a:p>
            <a:endParaRPr lang="en-GB" dirty="0"/>
          </a:p>
        </p:txBody>
      </p:sp>
    </p:spTree>
    <p:extLst>
      <p:ext uri="{BB962C8B-B14F-4D97-AF65-F5344CB8AC3E}">
        <p14:creationId xmlns:p14="http://schemas.microsoft.com/office/powerpoint/2010/main" val="1995364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0BB7C-2726-0544-964A-99630B33E8BF}"/>
              </a:ext>
            </a:extLst>
          </p:cNvPr>
          <p:cNvSpPr>
            <a:spLocks noGrp="1"/>
          </p:cNvSpPr>
          <p:nvPr>
            <p:ph type="title"/>
          </p:nvPr>
        </p:nvSpPr>
        <p:spPr/>
        <p:txBody>
          <a:bodyPr>
            <a:normAutofit/>
          </a:bodyPr>
          <a:lstStyle/>
          <a:p>
            <a:pPr algn="ctr"/>
            <a:r>
              <a:rPr lang="en-US" b="1" dirty="0"/>
              <a:t>A brief summary of the client’s details</a:t>
            </a:r>
          </a:p>
        </p:txBody>
      </p:sp>
      <p:sp>
        <p:nvSpPr>
          <p:cNvPr id="3" name="Content Placeholder 2">
            <a:extLst>
              <a:ext uri="{FF2B5EF4-FFF2-40B4-BE49-F238E27FC236}">
                <a16:creationId xmlns:a16="http://schemas.microsoft.com/office/drawing/2014/main" id="{B0987EF8-17D0-E344-B9AF-F66D37BD9095}"/>
              </a:ext>
            </a:extLst>
          </p:cNvPr>
          <p:cNvSpPr>
            <a:spLocks noGrp="1"/>
          </p:cNvSpPr>
          <p:nvPr>
            <p:ph idx="1"/>
          </p:nvPr>
        </p:nvSpPr>
        <p:spPr/>
        <p:txBody>
          <a:bodyPr/>
          <a:lstStyle/>
          <a:p>
            <a:endParaRPr lang="en-US" dirty="0"/>
          </a:p>
        </p:txBody>
      </p:sp>
      <p:pic>
        <p:nvPicPr>
          <p:cNvPr id="4" name="Picture 3" descr="Logo, company name&#10;&#10;Description automatically generated">
            <a:extLst>
              <a:ext uri="{FF2B5EF4-FFF2-40B4-BE49-F238E27FC236}">
                <a16:creationId xmlns:a16="http://schemas.microsoft.com/office/drawing/2014/main" id="{1BBC2ED1-68BB-AF47-8950-1D7DD4AF64C9}"/>
              </a:ext>
            </a:extLst>
          </p:cNvPr>
          <p:cNvPicPr>
            <a:picLocks noChangeAspect="1"/>
          </p:cNvPicPr>
          <p:nvPr/>
        </p:nvPicPr>
        <p:blipFill>
          <a:blip r:embed="rId2"/>
          <a:stretch>
            <a:fillRect/>
          </a:stretch>
        </p:blipFill>
        <p:spPr>
          <a:xfrm>
            <a:off x="276738" y="365125"/>
            <a:ext cx="1459035" cy="1187587"/>
          </a:xfrm>
          <a:prstGeom prst="rect">
            <a:avLst/>
          </a:prstGeom>
        </p:spPr>
      </p:pic>
    </p:spTree>
    <p:extLst>
      <p:ext uri="{BB962C8B-B14F-4D97-AF65-F5344CB8AC3E}">
        <p14:creationId xmlns:p14="http://schemas.microsoft.com/office/powerpoint/2010/main" val="4292709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074BD4-6947-7000-2EF7-FCCDBEF7B77D}"/>
              </a:ext>
            </a:extLst>
          </p:cNvPr>
          <p:cNvSpPr>
            <a:spLocks noGrp="1"/>
          </p:cNvSpPr>
          <p:nvPr>
            <p:ph idx="1"/>
          </p:nvPr>
        </p:nvSpPr>
        <p:spPr>
          <a:xfrm>
            <a:off x="838200" y="201169"/>
            <a:ext cx="10515600" cy="1444752"/>
          </a:xfrm>
        </p:spPr>
        <p:txBody>
          <a:bodyPr/>
          <a:lstStyle/>
          <a:p>
            <a:pPr marL="0" marR="0" lvl="0" indent="0" algn="ctr" defTabSz="914400" rtl="0" eaLnBrk="1" fontAlgn="auto" latinLnBrk="0" hangingPunct="1">
              <a:lnSpc>
                <a:spcPct val="90000"/>
              </a:lnSpc>
              <a:spcBef>
                <a:spcPts val="1000"/>
              </a:spcBef>
              <a:spcAft>
                <a:spcPts val="0"/>
              </a:spcAft>
              <a:buClrTx/>
              <a:buSzTx/>
              <a:buNone/>
              <a:tabLst/>
              <a:defRPr/>
            </a:pPr>
            <a:r>
              <a:rPr kumimoji="0" lang="en-US" sz="3200" b="1" i="0" u="none" strike="noStrike" kern="1200" cap="none" spc="0" normalizeH="0" baseline="0" noProof="0" dirty="0">
                <a:ln>
                  <a:noFill/>
                </a:ln>
                <a:solidFill>
                  <a:prstClr val="black"/>
                </a:solidFill>
                <a:effectLst/>
                <a:uLnTx/>
                <a:uFillTx/>
                <a:latin typeface="Calibri Light" panose="020F0302020204030204"/>
                <a:ea typeface="+mn-ea"/>
                <a:cs typeface="+mn-cs"/>
              </a:rPr>
              <a:t>Information concerning the client’s treatment [include potential side-effects that may impact on their ability to exercise]</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GB" dirty="0"/>
          </a:p>
        </p:txBody>
      </p:sp>
      <p:sp>
        <p:nvSpPr>
          <p:cNvPr id="7" name="TextBox 6">
            <a:extLst>
              <a:ext uri="{FF2B5EF4-FFF2-40B4-BE49-F238E27FC236}">
                <a16:creationId xmlns:a16="http://schemas.microsoft.com/office/drawing/2014/main" id="{F738D6B5-5855-55B7-EBC9-82A547D457B2}"/>
              </a:ext>
            </a:extLst>
          </p:cNvPr>
          <p:cNvSpPr txBox="1"/>
          <p:nvPr/>
        </p:nvSpPr>
        <p:spPr>
          <a:xfrm flipH="1" flipV="1">
            <a:off x="740663" y="2152412"/>
            <a:ext cx="10826497" cy="4028932"/>
          </a:xfrm>
          <a:prstGeom prst="rect">
            <a:avLst/>
          </a:prstGeom>
          <a:noFill/>
        </p:spPr>
        <p:txBody>
          <a:bodyPr wrap="square" rtlCol="0">
            <a:spAutoFit/>
          </a:bodyPr>
          <a:lstStyle/>
          <a:p>
            <a:endParaRPr lang="en-GB" dirty="0"/>
          </a:p>
        </p:txBody>
      </p:sp>
    </p:spTree>
    <p:extLst>
      <p:ext uri="{BB962C8B-B14F-4D97-AF65-F5344CB8AC3E}">
        <p14:creationId xmlns:p14="http://schemas.microsoft.com/office/powerpoint/2010/main" val="657602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E5F34-F9C9-3540-953B-9FAFA9A703F5}"/>
              </a:ext>
            </a:extLst>
          </p:cNvPr>
          <p:cNvSpPr>
            <a:spLocks noGrp="1"/>
          </p:cNvSpPr>
          <p:nvPr>
            <p:ph type="title"/>
          </p:nvPr>
        </p:nvSpPr>
        <p:spPr/>
        <p:txBody>
          <a:bodyPr>
            <a:normAutofit/>
          </a:bodyPr>
          <a:lstStyle/>
          <a:p>
            <a:pPr algn="just"/>
            <a:r>
              <a:rPr lang="en-US" sz="4000" b="1" dirty="0"/>
              <a:t>Implications of the potential treatment side-effects to exercise programming</a:t>
            </a:r>
          </a:p>
        </p:txBody>
      </p:sp>
      <p:sp>
        <p:nvSpPr>
          <p:cNvPr id="3" name="Content Placeholder 2">
            <a:extLst>
              <a:ext uri="{FF2B5EF4-FFF2-40B4-BE49-F238E27FC236}">
                <a16:creationId xmlns:a16="http://schemas.microsoft.com/office/drawing/2014/main" id="{6DD39793-34F1-2441-8C7A-8CF5D47E858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8047668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TotalTime>
  <Words>804</Words>
  <Application>Microsoft Macintosh PowerPoint</Application>
  <PresentationFormat>Widescreen</PresentationFormat>
  <Paragraphs>40</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PowerPoint Presentation</vt:lpstr>
      <vt:lpstr>Group Task 1</vt:lpstr>
      <vt:lpstr>Group 1</vt:lpstr>
      <vt:lpstr>Group 2</vt:lpstr>
      <vt:lpstr>Group 3</vt:lpstr>
      <vt:lpstr>Group 4 </vt:lpstr>
      <vt:lpstr>A brief summary of the client’s details</vt:lpstr>
      <vt:lpstr>PowerPoint Presentation</vt:lpstr>
      <vt:lpstr>Implications of the potential treatment side-effects to exercise programming</vt:lpstr>
      <vt:lpstr>A client-specific exercise session. Ensure that the exercise session is safe, appropriate and effective.</vt:lpstr>
      <vt:lpstr>Dietary guidelines that you feel would benefit the client, in relation to their cancer, health and general well-being.</vt:lpstr>
      <vt:lpstr>Any other information you think is important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grant ralston</dc:creator>
  <cp:lastModifiedBy>grant ralston</cp:lastModifiedBy>
  <cp:revision>6</cp:revision>
  <dcterms:created xsi:type="dcterms:W3CDTF">2021-07-08T09:41:31Z</dcterms:created>
  <dcterms:modified xsi:type="dcterms:W3CDTF">2022-07-14T09:53:42Z</dcterms:modified>
</cp:coreProperties>
</file>